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3" r:id="rId3"/>
    <p:sldId id="264" r:id="rId4"/>
    <p:sldId id="260" r:id="rId5"/>
    <p:sldId id="259" r:id="rId6"/>
    <p:sldId id="262" r:id="rId7"/>
    <p:sldId id="265" r:id="rId8"/>
    <p:sldId id="266" r:id="rId9"/>
    <p:sldId id="258" r:id="rId10"/>
    <p:sldId id="268" r:id="rId11"/>
    <p:sldId id="267" r:id="rId12"/>
    <p:sldId id="25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8A39A-4603-6CCA-6109-FF8A0AF38E35}" v="23" dt="2025-03-12T11:17:27.659"/>
    <p1510:client id="{F6458D52-EEF7-6445-291C-0F1F32AC3E4A}" v="361" dt="2025-03-12T01:46:12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3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6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2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4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4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6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99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6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5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grapher/share-of-population-urban?time=earliest" TargetMode="External"/><Relationship Id="rId2" Type="http://schemas.openxmlformats.org/officeDocument/2006/relationships/hyperlink" Target="https://ourworldindata.org/grapher/distribution-of-population-between-different-poverty-thresholds-up-to-30-dollars?time=earliest..1977&amp;country=~I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worldindata.org/farm-siz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3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1209" y="971397"/>
            <a:ext cx="3462236" cy="29474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 dirty="0" err="1"/>
              <a:t>Desenvolvimento</a:t>
            </a:r>
            <a:r>
              <a:rPr lang="de-DE" sz="3000" dirty="0"/>
              <a:t> e </a:t>
            </a:r>
            <a:r>
              <a:rPr lang="de-DE" sz="3000" dirty="0" err="1"/>
              <a:t>Urbanização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7867" y="4482450"/>
            <a:ext cx="3462236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Para </a:t>
            </a:r>
            <a:r>
              <a:rPr lang="de-DE" dirty="0" err="1"/>
              <a:t>sair</a:t>
            </a:r>
            <a:r>
              <a:rPr lang="de-DE" dirty="0"/>
              <a:t> do </a:t>
            </a:r>
            <a:r>
              <a:rPr lang="de-DE" dirty="0" err="1"/>
              <a:t>subdesenvolvimento</a:t>
            </a:r>
            <a:r>
              <a:rPr lang="de-DE" dirty="0"/>
              <a:t> é </a:t>
            </a:r>
            <a:r>
              <a:rPr lang="de-DE" dirty="0" err="1"/>
              <a:t>necessário</a:t>
            </a:r>
            <a:r>
              <a:rPr lang="de-DE" dirty="0"/>
              <a:t> </a:t>
            </a:r>
            <a:r>
              <a:rPr lang="de-DE" dirty="0" err="1"/>
              <a:t>ir</a:t>
            </a:r>
            <a:r>
              <a:rPr lang="de-DE" dirty="0"/>
              <a:t>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cidades</a:t>
            </a:r>
            <a:r>
              <a:rPr lang="de-DE" dirty="0"/>
              <a:t>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DD293FB3-50A1-BA4D-EDBC-75C87B3D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666" y="508090"/>
            <a:ext cx="5443670" cy="562653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BC1A50-D33D-7EE6-3EA7-3B19779C5625}"/>
              </a:ext>
            </a:extLst>
          </p:cNvPr>
          <p:cNvSpPr txBox="1"/>
          <p:nvPr/>
        </p:nvSpPr>
        <p:spPr>
          <a:xfrm>
            <a:off x="6099962" y="6485987"/>
            <a:ext cx="3596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The Economist Fevereiro/2025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6D95095F-EE7A-31F7-2AD1-DEE9EFF8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91" y="2219601"/>
            <a:ext cx="9065729" cy="24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4256DB6-B527-5D47-118F-56889F67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7" y="190983"/>
            <a:ext cx="10653919" cy="66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87B4A-8DD9-1CB7-966F-16DDBE7E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0" dirty="0">
                <a:ea typeface="+mj-lt"/>
                <a:cs typeface="+mj-lt"/>
                <a:hlinkClick r:id="rId2"/>
              </a:rPr>
              <a:t>Distribution of population between different poverty thresholds, India, 1977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631494-EEC6-6BC7-0359-322C1CAE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  <a:hlinkClick r:id="rId3"/>
              </a:rPr>
              <a:t>Share of the population living in urban areas, 1960</a:t>
            </a:r>
          </a:p>
          <a:p>
            <a:endParaRPr lang="pt-BR" dirty="0"/>
          </a:p>
          <a:p>
            <a:r>
              <a:rPr lang="pt-BR" dirty="0">
                <a:ea typeface="+mn-lt"/>
                <a:cs typeface="+mn-lt"/>
                <a:hlinkClick r:id="rId4"/>
              </a:rPr>
              <a:t>Farm Size and Productivity - Our World in Data</a:t>
            </a:r>
          </a:p>
          <a:p>
            <a:endParaRPr lang="pt-BR" dirty="0"/>
          </a:p>
          <a:p>
            <a:r>
              <a:rPr lang="pt-BR" dirty="0">
                <a:ea typeface="+mn-lt"/>
                <a:cs typeface="+mn-lt"/>
                <a:hlinkClick r:id="rId4"/>
              </a:rPr>
              <a:t>Farm Size and Productivity - Our World in 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7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Espaço Reservado para Conteúdo 11" descr="Uma imagem contendo grama, cachorro, mesa, pequeno&#10;&#10;O conteúdo gerado por IA pode estar incorreto.">
            <a:extLst>
              <a:ext uri="{FF2B5EF4-FFF2-40B4-BE49-F238E27FC236}">
                <a16:creationId xmlns:a16="http://schemas.microsoft.com/office/drawing/2014/main" id="{542921F6-EFF5-E4C5-A576-EB4305AAB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39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97C56-3BD1-7322-2410-D53ED776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2645AAA-EC58-63E7-A6E3-B6918F32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E1214D-1625-5EB7-9F9C-2F75B5D6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50011-B3EC-0746-9200-0407A52F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10AFDB-1F70-1867-A073-13BF8047C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spaço Reservado para Conteúdo 6" descr="Grupo de pessoas na frente de castelo&#10;&#10;O conteúdo gerado por IA pode estar incorreto.">
            <a:extLst>
              <a:ext uri="{FF2B5EF4-FFF2-40B4-BE49-F238E27FC236}">
                <a16:creationId xmlns:a16="http://schemas.microsoft.com/office/drawing/2014/main" id="{D631A7E1-D1ED-7F16-3EAA-CE9195D6D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08" r="3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AB63FCC-757C-280D-A2EA-C6A00ABFA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6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ço Reservado para Conteúdo 3" descr="Carro de corrida na pista&#10;&#10;O conteúdo gerado por IA pode estar incorreto.">
            <a:extLst>
              <a:ext uri="{FF2B5EF4-FFF2-40B4-BE49-F238E27FC236}">
                <a16:creationId xmlns:a16="http://schemas.microsoft.com/office/drawing/2014/main" id="{611DA404-73B9-CFA9-8297-07BA1A0A5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134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spaço Reservado para Conteúdo 6" descr="Grupo de pessoas na frente de castelo&#10;&#10;O conteúdo gerado por IA pode estar incorreto.">
            <a:extLst>
              <a:ext uri="{FF2B5EF4-FFF2-40B4-BE49-F238E27FC236}">
                <a16:creationId xmlns:a16="http://schemas.microsoft.com/office/drawing/2014/main" id="{3262CE0D-7B84-7C5F-5F9C-E2B64AC4E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808" r="3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5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Espaço Reservado para Conteúdo 7" descr="Vista do alto de uma montanha&#10;&#10;O conteúdo gerado por IA pode estar incorreto.">
            <a:extLst>
              <a:ext uri="{FF2B5EF4-FFF2-40B4-BE49-F238E27FC236}">
                <a16:creationId xmlns:a16="http://schemas.microsoft.com/office/drawing/2014/main" id="{C4552EA6-16A8-EA75-5732-39103865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4982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2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Espaço Reservado para Conteúdo 13" descr="Vista de uma cidade à noite&#10;&#10;O conteúdo gerado por IA pode estar incorreto.">
            <a:extLst>
              <a:ext uri="{FF2B5EF4-FFF2-40B4-BE49-F238E27FC236}">
                <a16:creationId xmlns:a16="http://schemas.microsoft.com/office/drawing/2014/main" id="{2A2C894F-94C4-412E-4006-BE02372CC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1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ço Reservado para Conteúdo 3" descr="Imagem em preto e branco de pessoas na grama com neve&#10;&#10;O conteúdo gerado por IA pode estar incorreto.">
            <a:extLst>
              <a:ext uri="{FF2B5EF4-FFF2-40B4-BE49-F238E27FC236}">
                <a16:creationId xmlns:a16="http://schemas.microsoft.com/office/drawing/2014/main" id="{201E68FB-DA98-9B83-68BD-1738517AA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CF79D-77FD-CF0E-D353-8881B4DB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1401662" cy="4870457"/>
          </a:xfrm>
        </p:spPr>
        <p:txBody>
          <a:bodyPr>
            <a:noAutofit/>
          </a:bodyPr>
          <a:lstStyle/>
          <a:p>
            <a:r>
              <a:rPr lang="pt-BR" sz="2800" b="0" dirty="0">
                <a:ea typeface="+mj-lt"/>
                <a:cs typeface="+mj-lt"/>
              </a:rPr>
              <a:t>A posse de uma ou duas vacas, um capado e alguns gansos naturalmente coloca o camponês, segundo sua concepção, acima de seus irmãos do mesmo escalão social. Ao cuidar do gado, ele adquire o hábito da indolência... O trabalho diário se torna enfadonho; a aversão cresce com a indulgência; e com o correr do tempo a venda de um bezerro mal alimentado ou de um capado permite adicionar intemperança à preguiça. A venda da vaca é frequentemente bem sucedida, e seu desgraçado e desapontado dono, relutante em retomar o curso regular e diário do trabalho, do qual retirou sua subsistência anterior... extrai do padrão dos pobres o alívio que lhe é absolutamente paradoxal. —</a:t>
            </a:r>
            <a:br>
              <a:rPr lang="pt-BR" sz="2800" b="0" dirty="0">
                <a:ea typeface="+mj-lt"/>
                <a:cs typeface="+mj-lt"/>
              </a:rPr>
            </a:br>
            <a:br>
              <a:rPr lang="pt-BR" sz="2800" b="0" dirty="0">
                <a:ea typeface="+mj-lt"/>
                <a:cs typeface="+mj-lt"/>
              </a:rPr>
            </a:br>
            <a:r>
              <a:rPr lang="pt-BR" sz="2800" b="0" dirty="0">
                <a:ea typeface="+mj-lt"/>
                <a:cs typeface="+mj-lt"/>
              </a:rPr>
              <a:t>Pesquisa do Conselho de Agricultura de Somerset, 1789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5153723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GestaltVTI</vt:lpstr>
      <vt:lpstr>Desenvolvimento e Urbanização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posse de uma ou duas vacas, um capado e alguns gansos naturalmente coloca o camponês, segundo sua concepção, acima de seus irmãos do mesmo escalão social. Ao cuidar do gado, ele adquire o hábito da indolência... O trabalho diário se torna enfadonho; a aversão cresce com a indulgência; e com o correr do tempo a venda de um bezerro mal alimentado ou de um capado permite adicionar intemperança à preguiça. A venda da vaca é frequentemente bem sucedida, e seu desgraçado e desapontado dono, relutante em retomar o curso regular e diário do trabalho, do qual retirou sua subsistência anterior... extrai do padrão dos pobres o alívio que lhe é absolutamente paradoxal. —  Pesquisa do Conselho de Agricultura de Somerset, 1789</vt:lpstr>
      <vt:lpstr>Apresentação do PowerPoint</vt:lpstr>
      <vt:lpstr>Apresentação do PowerPoint</vt:lpstr>
      <vt:lpstr>Distribution of population between different poverty thresholds, India, 1977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124</cp:revision>
  <dcterms:created xsi:type="dcterms:W3CDTF">2025-03-12T00:54:07Z</dcterms:created>
  <dcterms:modified xsi:type="dcterms:W3CDTF">2025-03-12T11:17:38Z</dcterms:modified>
</cp:coreProperties>
</file>